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3" r:id="rId2"/>
    <p:sldId id="273" r:id="rId3"/>
    <p:sldId id="274" r:id="rId4"/>
    <p:sldId id="276" r:id="rId5"/>
    <p:sldId id="277" r:id="rId6"/>
    <p:sldId id="264" r:id="rId7"/>
    <p:sldId id="265" r:id="rId8"/>
    <p:sldId id="266" r:id="rId9"/>
    <p:sldId id="268" r:id="rId10"/>
    <p:sldId id="267" r:id="rId11"/>
    <p:sldId id="269" r:id="rId12"/>
    <p:sldId id="271" r:id="rId13"/>
    <p:sldId id="279" r:id="rId14"/>
    <p:sldId id="280" r:id="rId15"/>
    <p:sldId id="278" r:id="rId16"/>
    <p:sldId id="281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CAF"/>
    <a:srgbClr val="FFE3C5"/>
    <a:srgbClr val="FADDCA"/>
    <a:srgbClr val="F8D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348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AE700-1241-48FC-894E-4EEDD6BD748F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4960F-8A74-45BA-942B-8EA61C94EB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8155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45C0F-D673-4D51-8C8A-9AE3E38A157F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B235C-9023-44A9-A1F1-D7F6453C84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2524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1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13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14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15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16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81832A-E55A-4EE4-9E01-BFE4E6F01C07}" type="slidenum">
              <a:rPr lang="it-IT" altLang="it-IT" smtClean="0"/>
              <a:pPr>
                <a:defRPr/>
              </a:pPr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427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6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7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8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10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11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 smtClean="0"/>
          </a:p>
        </p:txBody>
      </p:sp>
      <p:sp>
        <p:nvSpPr>
          <p:cNvPr id="15364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B02C0FF-D34F-4463-92CF-A197CD63DD17}" type="slidenum">
              <a:rPr lang="it-IT" altLang="it-IT" sz="1100" smtClean="0">
                <a:cs typeface="Arial" charset="0"/>
              </a:rPr>
              <a:pPr>
                <a:spcBef>
                  <a:spcPct val="0"/>
                </a:spcBef>
              </a:pPr>
              <a:t>12</a:t>
            </a:fld>
            <a:endParaRPr lang="it-IT" altLang="it-IT" sz="1100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it/url?sa=i&amp;rct=j&amp;q=&amp;esrc=s&amp;source=images&amp;cd=&amp;cad=rja&amp;uact=8&amp;ved=0ahUKEwiOzKi-_NbWAhVIOxoKHUx5Dx8QjRwIBw&amp;url=https://it.wikipedia.org/wiki/Armoriale_dell'Esercito_Italiano&amp;psig=AOvVaw18RNV7hg8wJGGVrL6MBA_v&amp;ust=1507206646769076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F88868E-1C05-401B-A28A-A4A805BDCA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694DB87F-9E8C-4613-B64D-187ADEE60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60354CC-D9E2-47A6-8803-0F4E07105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B01B71DE-037D-477E-BA8B-85C51CFA9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B285FBD-0408-43FE-8A16-FE61BE65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145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3888BE5-EDE5-4F0B-A442-6ACC2550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1059C4B2-CD9A-462C-AA36-2910B1D991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523693C-B396-4B94-BAF2-BB3A1079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1AEC897-28ED-46A9-B0B8-6395A8671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89EE675C-E6A8-4F01-AD10-085BBC70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00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D6C2B9C7-211A-4E07-ACC0-A2AD1B301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91F7CFEA-BA86-49DC-8D6C-13A23A9408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D9F3727A-3A3D-4A7E-8666-AC8A9C7D7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E8F68D3-B766-498C-B1F4-27193C6B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6E68A73A-C71C-4C0F-B59C-C24CADDA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645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 userDrawn="1"/>
        </p:nvSpPr>
        <p:spPr>
          <a:xfrm>
            <a:off x="0" y="6597650"/>
            <a:ext cx="12192000" cy="260350"/>
          </a:xfrm>
          <a:prstGeom prst="rect">
            <a:avLst/>
          </a:prstGeom>
          <a:solidFill>
            <a:srgbClr val="00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" name="CasellaDiTesto 2"/>
          <p:cNvSpPr txBox="1">
            <a:spLocks noChangeArrowheads="1"/>
          </p:cNvSpPr>
          <p:nvPr userDrawn="1"/>
        </p:nvSpPr>
        <p:spPr bwMode="auto">
          <a:xfrm>
            <a:off x="9745133" y="6589714"/>
            <a:ext cx="2015067" cy="27622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fld id="{E419C29E-E9D1-44E3-86E7-63D66137E252}" type="slidenum">
              <a:rPr lang="it-IT" altLang="it-IT" sz="120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pPr algn="ctr" eaLnBrk="1" hangingPunct="1">
                <a:defRPr/>
              </a:pPr>
              <a:t>‹N›</a:t>
            </a:fld>
            <a:endParaRPr lang="it-IT" altLang="it-IT" sz="120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Rettangolo 3"/>
          <p:cNvSpPr/>
          <p:nvPr userDrawn="1"/>
        </p:nvSpPr>
        <p:spPr>
          <a:xfrm>
            <a:off x="0" y="6453188"/>
            <a:ext cx="12192000" cy="144462"/>
          </a:xfrm>
          <a:prstGeom prst="rect">
            <a:avLst/>
          </a:prstGeom>
          <a:solidFill>
            <a:srgbClr val="E4D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790" y="296069"/>
            <a:ext cx="92726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 userDrawn="1"/>
        </p:nvCxnSpPr>
        <p:spPr>
          <a:xfrm flipH="1">
            <a:off x="239184" y="981075"/>
            <a:ext cx="118088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 userDrawn="1"/>
        </p:nvCxnSpPr>
        <p:spPr>
          <a:xfrm>
            <a:off x="1678517" y="188914"/>
            <a:ext cx="0" cy="719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 userDrawn="1"/>
        </p:nvCxnSpPr>
        <p:spPr>
          <a:xfrm>
            <a:off x="10513484" y="188914"/>
            <a:ext cx="0" cy="719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 userDrawn="1"/>
        </p:nvSpPr>
        <p:spPr>
          <a:xfrm>
            <a:off x="1786270" y="188914"/>
            <a:ext cx="172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Scuola Trasporti e Materiali</a:t>
            </a:r>
            <a:endParaRPr lang="it-IT" sz="1600" dirty="0"/>
          </a:p>
        </p:txBody>
      </p:sp>
      <p:pic>
        <p:nvPicPr>
          <p:cNvPr id="13" name="Picture 37" descr="Risultati immagini per scientia quo magis speculativa magis practica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83" y="75168"/>
            <a:ext cx="767810" cy="81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36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F40C265-B97A-4124-B397-639875DA8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0595C7C-209F-450F-B52B-BF12ACFDB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6F088C26-46B4-40CB-9F11-E06D0FA25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406FE963-D5AD-4E96-A431-B25636F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4186EBA-3397-4BAA-B54C-219169F6D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0431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1589E93-4032-4B9D-99C7-00C1F6DC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C3404BBA-045D-4A05-BB44-E4A6AD815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B16AE1BE-F0E6-467B-9743-88539CA2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E8867E8E-A45F-43D7-8D96-8BCB397A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29C2708-8CC4-4CD8-8558-3277E61FB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50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4E381D5-9588-41B7-B05F-EDECBBF6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A91EDE9-13DC-4930-A160-DB723F218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15DE9E69-DC9B-41EE-BDFC-E53C04D77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5C0E6FF6-0225-4225-AB35-F2A39C2F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9A3D7C8A-EAA7-4738-B66E-F07C8FD23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C5B2B8D-C8DB-4B62-A196-B96D5EA9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803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38BAF96-254D-4BCB-83F8-E868F918B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27EDAF4-DCEE-43BC-8F70-829084051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33BE1658-1AF4-46A2-8136-3D826B5FB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887132F5-75C8-47EE-94B4-DA46360ED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11F478A3-042C-4E85-865A-9A9CABD06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5DA72892-ED21-499C-9F79-C0F601D92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0DA6AAEC-52A5-4331-ADE2-74E26355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A978280F-E08C-422D-8E8F-A28E5969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7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4FF7D72-BBE1-40DD-841E-7407C4ADD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7367249F-BC91-4183-A650-82948C9A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B84F0785-321F-4592-98E0-510D9247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784DCE04-DAD6-4D27-A8CA-EC5101FB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849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F76C8889-CB75-4052-B7BC-F27954F4C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DEADC057-439D-43C8-BBC1-F66653739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744629E-90F1-4539-86FC-7770FC73E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922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A6322FF-192E-47DE-87AE-686D5FAF9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12128E17-CF7B-4989-9D85-9161C33A9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67055491-04FE-4BC7-8E3A-34053E4E3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E9EC5962-0B4B-42B4-A8E3-00DB8B4E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C405CEBA-A93D-4F31-A2AD-F0B713CCC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8CB95CC2-FD5F-4A03-81D7-61F2F7AF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9168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C8061B-F843-46C2-ADBB-86467585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3649A03C-B5C9-4CDF-8819-D8CBD63F08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BD27F2A1-D75F-4E74-86DA-9700D9809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702DEC1E-104B-481F-8CEB-AAB6666E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23F55B6-6650-4CA1-862F-586F5BB13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419B7676-147B-4561-B02B-D47308FA4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128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556C418E-9D1F-4350-95C6-B49510AC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8C0C1AB-13E7-46A2-8909-665950A61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C51E173-184C-4E78-9C54-288CFC122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13FD-1E7F-47AD-8C9B-103C75B95F30}" type="datetimeFigureOut">
              <a:rPr lang="it-IT" smtClean="0"/>
              <a:t>18/11/2022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65324AD-1B1E-4A50-9247-1365748B3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E7B3647-9E00-4A18-AEFF-521A264F7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9512-8F94-419B-A7CC-BC5F58EE02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453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2.wav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4.wav"/><Relationship Id="rId7" Type="http://schemas.openxmlformats.org/officeDocument/2006/relationships/slide" Target="slide14.xml"/><Relationship Id="rId2" Type="http://schemas.microsoft.com/office/2007/relationships/media" Target="../media/media13.wav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tramat.esercito.difesa.i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hyperlink" Target="https://www.google.it/url?sa=i&amp;rct=j&amp;q=&amp;esrc=s&amp;source=images&amp;cd=&amp;cad=rja&amp;uact=8&amp;ved=0ahUKEwiOzKi-_NbWAhVIOxoKHUx5Dx8QjRwIBw&amp;url=https://it.wikipedia.org/wiki/Armoriale_dell'Esercito_Italiano&amp;psig=AOvVaw18RNV7hg8wJGGVrL6MBA_v&amp;ust=1507206646769076" TargetMode="External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google.it/url?sa=i&amp;rct=j&amp;q=&amp;esrc=s&amp;source=images&amp;cd=&amp;cad=rja&amp;uact=8&amp;ved=0ahUKEwiOzKi-_NbWAhVIOxoKHUx5Dx8QjRwIBw&amp;url=https://it.wikipedia.org/wiki/Armoriale_dell'Esercito_Italiano&amp;psig=AOvVaw18RNV7hg8wJGGVrL6MBA_v&amp;ust=1507206646769076" TargetMode="Externa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jpe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.xml"/><Relationship Id="rId9" Type="http://schemas.openxmlformats.org/officeDocument/2006/relationships/hyperlink" Target="https://www.google.it/url?sa=i&amp;rct=j&amp;q=&amp;esrc=s&amp;source=images&amp;cd=&amp;cad=rja&amp;uact=8&amp;ved=0ahUKEwiOzKi-_NbWAhVIOxoKHUx5Dx8QjRwIBw&amp;url=https://it.wikipedia.org/wiki/Armoriale_dell'Esercito_Italiano&amp;psig=AOvVaw18RNV7hg8wJGGVrL6MBA_v&amp;ust=1507206646769076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hyperlink" Target="https://www.google.it/url?sa=i&amp;rct=j&amp;q=&amp;esrc=s&amp;source=images&amp;cd=&amp;cad=rja&amp;uact=8&amp;ved=0ahUKEwiOzKi-_NbWAhVIOxoKHUx5Dx8QjRwIBw&amp;url=https://it.wikipedia.org/wiki/Armoriale_dell'Esercito_Italiano&amp;psig=AOvVaw18RNV7hg8wJGGVrL6MBA_v&amp;ust=1507206646769076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3.emf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hyperlink" Target="https://it.wikipedia.org/wiki/Tecnologia_dell'informazione" TargetMode="External"/><Relationship Id="rId5" Type="http://schemas.openxmlformats.org/officeDocument/2006/relationships/hyperlink" Target="https://it.wikipedia.org/wiki/Dati" TargetMode="External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0" y="1557339"/>
            <a:ext cx="12192000" cy="28082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dirty="0">
                <a:solidFill>
                  <a:schemeClr val="tx1"/>
                </a:solidFill>
              </a:rPr>
              <a:t>STRUTTURA E FUNZIONAMENTO </a:t>
            </a:r>
            <a:endParaRPr lang="it-IT" sz="2800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it-IT" sz="2800" dirty="0" smtClean="0">
                <a:solidFill>
                  <a:schemeClr val="tx1"/>
                </a:solidFill>
              </a:rPr>
              <a:t>DI </a:t>
            </a:r>
            <a:r>
              <a:rPr lang="it-IT" sz="2800" dirty="0">
                <a:solidFill>
                  <a:schemeClr val="tx1"/>
                </a:solidFill>
              </a:rPr>
              <a:t>UN UFFICIO LOGISTICO </a:t>
            </a:r>
            <a:endParaRPr lang="it-IT" sz="2800" dirty="0" smtClean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it-IT" sz="2800" dirty="0" smtClean="0">
                <a:solidFill>
                  <a:schemeClr val="tx1"/>
                </a:solidFill>
              </a:rPr>
              <a:t>A </a:t>
            </a:r>
            <a:r>
              <a:rPr lang="it-IT" sz="2800" dirty="0">
                <a:solidFill>
                  <a:schemeClr val="tx1"/>
                </a:solidFill>
              </a:rPr>
              <a:t>LIVELLO MINORE </a:t>
            </a:r>
            <a:r>
              <a:rPr lang="it-IT" sz="2800" dirty="0" smtClean="0">
                <a:solidFill>
                  <a:schemeClr val="tx1"/>
                </a:solidFill>
              </a:rPr>
              <a:t>UNITÀ </a:t>
            </a:r>
            <a:endParaRPr lang="it-IT" sz="28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75" name="CasellaDiTesto 4"/>
          <p:cNvSpPr txBox="1">
            <a:spLocks noChangeArrowheads="1"/>
          </p:cNvSpPr>
          <p:nvPr/>
        </p:nvSpPr>
        <p:spPr bwMode="auto">
          <a:xfrm>
            <a:off x="571500" y="5670521"/>
            <a:ext cx="47519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it-IT" altLang="it-IT" sz="1000" b="1" dirty="0" smtClean="0">
                <a:latin typeface="Tahoma" pitchFamily="34" charset="0"/>
                <a:cs typeface="Tahoma" pitchFamily="34" charset="0"/>
              </a:rPr>
              <a:t>Cap Giuseppe MAKARY</a:t>
            </a:r>
            <a:endParaRPr lang="it-IT" altLang="it-IT" sz="1000" b="1" dirty="0">
              <a:latin typeface="Tahoma" pitchFamily="34" charset="0"/>
              <a:cs typeface="Tahoma" pitchFamily="34" charset="0"/>
            </a:endParaRPr>
          </a:p>
          <a:p>
            <a:pPr eaLnBrk="1" hangingPunct="1"/>
            <a:r>
              <a:rPr lang="it-IT" altLang="it-IT" sz="1000" dirty="0" smtClean="0">
                <a:latin typeface="Tahoma" pitchFamily="34" charset="0"/>
                <a:cs typeface="Tahoma" pitchFamily="34" charset="0"/>
              </a:rPr>
              <a:t>Scuola Trasporti e Materiali</a:t>
            </a:r>
            <a:endParaRPr lang="it-IT" altLang="it-IT" sz="1000" dirty="0">
              <a:latin typeface="Tahoma" pitchFamily="34" charset="0"/>
              <a:cs typeface="Tahoma" pitchFamily="34" charset="0"/>
            </a:endParaRPr>
          </a:p>
        </p:txBody>
      </p:sp>
      <p:cxnSp>
        <p:nvCxnSpPr>
          <p:cNvPr id="17" name="Connettore 1 16"/>
          <p:cNvCxnSpPr/>
          <p:nvPr/>
        </p:nvCxnSpPr>
        <p:spPr>
          <a:xfrm>
            <a:off x="1341967" y="475615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4437" y="5670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37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Ufficio Logistico - Compiti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196851" y="984703"/>
            <a:ext cx="119030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Le attività logistiche sono trasversali a tutte le aree della logistica (tramat., commissariato, sanità ecc.) e rappresentano il complesso delle azioni svolte in specifici settori funzionali e comprendono: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</a:rPr>
              <a:t>approvvigionamenti;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rifornimenti;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mantenimento;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movimenti e trasporti; </a:t>
            </a:r>
          </a:p>
          <a:p>
            <a:endParaRPr lang="it-IT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. Gli approvvigionamenti 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Gli approvvigionamenti sono all'origine del processo logistico e sono finalizzati all'acquisizione dei mezzi e dei materiali necessari a far conseguire/mantenere alle forze la prevista capacità operativa. L'attività si sviluppa, di massima, in tre fasi: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programmazione del fabbisogno sulla base delle esigenze;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Reperimento dei mezzi </a:t>
            </a:r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e/o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dei materiali;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raccolta dei mezzi e materiali reperiti e loro allocazione agli organi di rifornimento direttamente agli utilizzatori.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Gli approvvigionamenti sono svolti, in relazione alla tipologia </a:t>
            </a:r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dagli Organi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Centrali interforze (Direzioni di SEGREDIFESA), che procedono al reperimento dei mezzi e materiali sulla base delle indicazioni fornite dallo SME e dal Comando Logistico dell'Esercito. </a:t>
            </a:r>
            <a:endParaRPr lang="it-I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In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determinate occasioni gli approvvigionamenti possono essere delegati agli Organi esecutivi di Forza Armata (Poli, CERIMANT, CERICO ecc.). </a:t>
            </a: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0253" y="5729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6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Ufficio Logistico - Compiti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10630" y="952804"/>
            <a:ext cx="1201479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Le attività logistiche sono trasversali a tutte le aree della logistica (tramat., commissariato, sanità ecc.) e rappresentano il complesso delle azioni svolte in specifici settori funzionali e comprendono: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</a:rPr>
              <a:t>approvvigionamenti;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</a:rPr>
              <a:t>rifornimenti;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</a:rPr>
              <a:t>mantenimento;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movimenti e trasporti; </a:t>
            </a:r>
          </a:p>
          <a:p>
            <a:endParaRPr lang="it-IT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b. I rifornimenti 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Un volta che i materiali sono stati approvvigionati, i rifornimenti hanno lo scopo di mettere a disposizione delle forze le risorse nei tempi, luoghi e quantitativi idonei ad assicurare le capacità operative necessarie per la  condotta delle missioni. 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Il principio fondamentale che regola questa attività è rappresentato dall'andamento del flusso dei rifornimenti, che dall'indietro giunge il più possibile in avanti: l'utilizzatore deve pertanto ricevere le risorse, a cura degli organi logistici, nel luogo ove egli deve operare. </a:t>
            </a: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c. Il mantenimento </a:t>
            </a:r>
            <a:endParaRPr lang="it-I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Il mantenimento è volto a mantenere, ad incrementare o a riportare mezzi e materiali ad un determinato grado di efficienza e di affidabilità, mediante: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gli interventi preventivi, di aggiornamento della configurazione o correttivi;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i recuperi e gli sgomberi. 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15821" y="5712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6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Ufficio Logistico - Compiti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85061" y="995336"/>
            <a:ext cx="1201479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Le attività logistiche sono trasversali a tutte le aree della logistica (tramat., commissariato, sanità ecc.) e rappresentano il complesso delle azioni svolte in specifici settori funzionali e comprendono: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</a:rPr>
              <a:t>approvvigionamenti;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</a:rPr>
              <a:t>rifornimenti;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</a:rPr>
              <a:t>mantenimento;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</a:rPr>
              <a:t>movimenti e trasporti; </a:t>
            </a:r>
          </a:p>
          <a:p>
            <a:endParaRPr lang="it-IT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d. I movimenti e trasporti 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Il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movimento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è il trasferimento, condotto in proprio, di una o più unità da un luogo ad un altro. </a:t>
            </a:r>
          </a:p>
          <a:p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Distinguiamo quindi la mobilità in tattica, operativa e strategica: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la mobilità 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</a:rPr>
              <a:t>tattica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è la capacità di concentrare in ambito locale forze di livello non superiore ad una Divisione per contrastare le principali minacce nemiche e per contro-concentrare le riserve tattiche;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la mobilità 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</a:rPr>
              <a:t>operativa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è la capacità di muovere le forze ed il sostegno logistico ad esse associato rapidamente ed efficacemente all'interno di una regione (Teatro di Operazioni) per contrastare le principali minacce nemiche e per contro-concentrare le riserve operative;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la mobilità 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</a:rPr>
              <a:t>strategica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è la capacità di muovere forze e relativi supporti logistici rapidamente ed efficacemente su lunghe distanze. Tale movimento può avvenire tra differenti regioni (Teatri di Operazioni) od oltre l'area di responsabilità della NATO. </a:t>
            </a:r>
          </a:p>
          <a:p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Il </a:t>
            </a:r>
            <a:r>
              <a:rPr 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trasporto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 è invece quell’operazione mediante la quale unità, personale, animali o materiali, vengono trasferiti </a:t>
            </a:r>
            <a:endParaRPr lang="it-I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da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un luogo ad un altro utilizzando un mezzo (terrestre, marittimo o aereo</a:t>
            </a:r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). 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30.865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0898" y="5815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9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Ufficio Logistico – Tipologie trasporto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189781" y="1150604"/>
            <a:ext cx="1186994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Si distinguono, a seconda della tipologia di definizione, in: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trasporto per ordinario o 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hlinkClick r:id="rId7" action="ppaction://hlinksldjump"/>
              </a:rPr>
              <a:t>trasporto eccezionale</a:t>
            </a:r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</a:rPr>
              <a:t>trasporti interni di superficie, ovvero stradali, ferroviari e per via navigabile interna;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</a:rPr>
              <a:t>trasporti ferroviari, effettuato con treni;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</a:rPr>
              <a:t>trasporti marittimi, effettuato con vettore navale;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</a:rPr>
              <a:t>trasporti aerei, effettuato con vettore </a:t>
            </a:r>
            <a:r>
              <a:rPr lang="it-IT" sz="1600" dirty="0" smtClean="0">
                <a:latin typeface="Arial" panose="020B0604020202020204" pitchFamily="34" charset="0"/>
              </a:rPr>
              <a:t>aereo. </a:t>
            </a:r>
            <a:endParaRPr lang="it-IT" sz="1600" dirty="0">
              <a:latin typeface="Arial" panose="020B0604020202020204" pitchFamily="34" charset="0"/>
            </a:endParaRPr>
          </a:p>
          <a:p>
            <a:endParaRPr lang="it-IT" sz="1600" dirty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Arial" panose="020B0604020202020204" pitchFamily="34" charset="0"/>
              </a:rPr>
              <a:t>trasporto bimodale o combinato, ovvero trasporto di merci effettuato utilizzando due differenti modalità di trasporto, di solito strada e ferrovia; </a:t>
            </a:r>
            <a:endParaRPr lang="it-IT" sz="1600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</a:rPr>
              <a:t>trasporti </a:t>
            </a:r>
            <a:r>
              <a:rPr lang="it-IT" sz="1600" dirty="0">
                <a:latin typeface="Arial" panose="020B0604020202020204" pitchFamily="34" charset="0"/>
              </a:rPr>
              <a:t>multimodali, trasferimento di una merce che utilizza almeno due modi di trasporto diversi; </a:t>
            </a:r>
            <a:endParaRPr lang="it-IT" sz="1600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smtClean="0">
                <a:latin typeface="Arial" panose="020B0604020202020204" pitchFamily="34" charset="0"/>
              </a:rPr>
              <a:t>trasporti </a:t>
            </a:r>
            <a:r>
              <a:rPr lang="it-IT" sz="1600" dirty="0">
                <a:latin typeface="Arial" panose="020B0604020202020204" pitchFamily="34" charset="0"/>
              </a:rPr>
              <a:t>intermodali, ovvero trasferimento di materiali con l’utilizzo di più modi di trasporto senza rottura del carico fino alla destinazione finale. </a:t>
            </a:r>
          </a:p>
          <a:p>
            <a:endParaRPr lang="it-IT" sz="1600" dirty="0">
              <a:latin typeface="Arial" panose="020B0604020202020204" pitchFamily="34" charset="0"/>
            </a:endParaRPr>
          </a:p>
          <a:p>
            <a:endParaRPr lang="it-IT" dirty="0">
              <a:latin typeface="Arial" panose="020B0604020202020204" pitchFamily="34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547.256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29336" y="5401229"/>
            <a:ext cx="609600" cy="609600"/>
          </a:xfrm>
          <a:prstGeom prst="rect">
            <a:avLst/>
          </a:prstGeom>
        </p:spPr>
      </p:pic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28400" y="54012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7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Ufficio Logistico – Trasporto eccezionale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t="15792" r="6102" b="21280"/>
          <a:stretch/>
        </p:blipFill>
        <p:spPr bwMode="auto">
          <a:xfrm>
            <a:off x="0" y="1072696"/>
            <a:ext cx="12192000" cy="530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11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Ufficio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Logistico – Tipologie </a:t>
            </a:r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trasporto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310551" y="1305342"/>
            <a:ext cx="11800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</a:rPr>
              <a:t>− trasporto tattico, ovvero effettuato in ambito locale, a livello </a:t>
            </a:r>
            <a:r>
              <a:rPr lang="it-IT" i="1" dirty="0">
                <a:latin typeface="Arial" panose="020B0604020202020204" pitchFamily="34" charset="0"/>
              </a:rPr>
              <a:t>task force, </a:t>
            </a:r>
            <a:r>
              <a:rPr lang="it-IT" dirty="0">
                <a:latin typeface="Arial" panose="020B0604020202020204" pitchFamily="34" charset="0"/>
              </a:rPr>
              <a:t>Brigata, Divisione e comunque all’interno dell’area di responsabilità della Divisione; </a:t>
            </a:r>
          </a:p>
          <a:p>
            <a:r>
              <a:rPr lang="it-IT" dirty="0">
                <a:latin typeface="Arial" panose="020B0604020202020204" pitchFamily="34" charset="0"/>
              </a:rPr>
              <a:t>− trasporto operativo, ovvero effettuato all'interno di una regione (Teatro di Operazioni); </a:t>
            </a:r>
          </a:p>
          <a:p>
            <a:r>
              <a:rPr lang="it-IT" dirty="0">
                <a:latin typeface="Arial" panose="020B0604020202020204" pitchFamily="34" charset="0"/>
              </a:rPr>
              <a:t>− trasporti strategici, trasporto di passeggeri, mezzi e materiali tra due differenti regioni anche oltre l'area di responsabilità della NATO (ad esempio dalla </a:t>
            </a:r>
            <a:r>
              <a:rPr lang="it-IT" i="1" dirty="0">
                <a:latin typeface="Arial" panose="020B0604020202020204" pitchFamily="34" charset="0"/>
              </a:rPr>
              <a:t>home base </a:t>
            </a:r>
            <a:r>
              <a:rPr lang="it-IT" dirty="0">
                <a:latin typeface="Arial" panose="020B0604020202020204" pitchFamily="34" charset="0"/>
              </a:rPr>
              <a:t>al Teatro di Operazioni), tramite aereo, nave o treno. </a:t>
            </a:r>
          </a:p>
          <a:p>
            <a:endParaRPr lang="it-IT" dirty="0">
              <a:latin typeface="Arial" panose="020B0604020202020204" pitchFamily="34" charset="0"/>
            </a:endParaRPr>
          </a:p>
          <a:p>
            <a:r>
              <a:rPr lang="it-IT" dirty="0">
                <a:latin typeface="Arial" panose="020B0604020202020204" pitchFamily="34" charset="0"/>
              </a:rPr>
              <a:t>Una modalità di trasporto possiede caratteristiche peculiari in quanto a prestazioni e rendimento. La scelta della modalità che meglio si adatta all’esigenza necessita di attenta valutazione in sede di </a:t>
            </a:r>
            <a:r>
              <a:rPr lang="it-IT" dirty="0">
                <a:solidFill>
                  <a:srgbClr val="00B0F0"/>
                </a:solidFill>
                <a:latin typeface="Arial" panose="020B0604020202020204" pitchFamily="34" charset="0"/>
              </a:rPr>
              <a:t>pianificazione</a:t>
            </a:r>
            <a:r>
              <a:rPr lang="it-IT" dirty="0">
                <a:latin typeface="Arial" panose="020B0604020202020204" pitchFamily="34" charset="0"/>
              </a:rPr>
              <a:t>, anche dal punto di vista degli oneri finanziari. </a:t>
            </a:r>
            <a:endParaRPr lang="it-IT" dirty="0"/>
          </a:p>
        </p:txBody>
      </p:sp>
      <p:pic>
        <p:nvPicPr>
          <p:cNvPr id="3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1887" y="553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7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POC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4115776" y="3942834"/>
            <a:ext cx="39604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Viale dell'Esercito, </a:t>
            </a:r>
            <a:r>
              <a:rPr lang="it-IT" dirty="0" smtClean="0"/>
              <a:t>86 - Roma</a:t>
            </a:r>
            <a:endParaRPr lang="it-IT" dirty="0"/>
          </a:p>
          <a:p>
            <a:r>
              <a:rPr lang="it-IT" dirty="0" smtClean="0">
                <a:hlinkClick r:id="rId3"/>
              </a:rPr>
              <a:t>https</a:t>
            </a:r>
            <a:r>
              <a:rPr lang="it-IT" dirty="0">
                <a:hlinkClick r:id="rId3"/>
              </a:rPr>
              <a:t>://www.sctramat.esercito.difesa.it</a:t>
            </a:r>
            <a:r>
              <a:rPr lang="it-IT" dirty="0" smtClean="0">
                <a:hlinkClick r:id="rId3"/>
              </a:rPr>
              <a:t>/</a:t>
            </a:r>
            <a:endParaRPr lang="it-IT" dirty="0" smtClean="0"/>
          </a:p>
          <a:p>
            <a:endParaRPr lang="it-IT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58" y="2164833"/>
            <a:ext cx="1260478" cy="146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1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tangolo 16">
            <a:extLst/>
          </p:cNvPr>
          <p:cNvSpPr/>
          <p:nvPr/>
        </p:nvSpPr>
        <p:spPr>
          <a:xfrm>
            <a:off x="0" y="6632501"/>
            <a:ext cx="12192000" cy="214312"/>
          </a:xfrm>
          <a:prstGeom prst="rect">
            <a:avLst/>
          </a:prstGeom>
          <a:solidFill>
            <a:srgbClr val="0021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91477" y="12602"/>
            <a:ext cx="9378123" cy="671429"/>
          </a:xfrm>
        </p:spPr>
        <p:txBody>
          <a:bodyPr>
            <a:noAutofit/>
          </a:bodyPr>
          <a:lstStyle/>
          <a:p>
            <a:pPr algn="ctr"/>
            <a:r>
              <a:rPr lang="it-IT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MISSIONE E COMPITI</a:t>
            </a:r>
            <a:endParaRPr lang="it-IT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143339" y="684030"/>
            <a:ext cx="11886391" cy="0"/>
          </a:xfrm>
          <a:prstGeom prst="line">
            <a:avLst/>
          </a:prstGeom>
          <a:ln w="127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V="1">
            <a:off x="10800523" y="-13351"/>
            <a:ext cx="0" cy="64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59" y="78260"/>
            <a:ext cx="1140384" cy="527510"/>
          </a:xfrm>
          <a:prstGeom prst="rect">
            <a:avLst/>
          </a:prstGeom>
        </p:spPr>
      </p:pic>
      <p:cxnSp>
        <p:nvCxnSpPr>
          <p:cNvPr id="16" name="Connettore 1 15"/>
          <p:cNvCxnSpPr/>
          <p:nvPr/>
        </p:nvCxnSpPr>
        <p:spPr>
          <a:xfrm flipV="1">
            <a:off x="1391477" y="0"/>
            <a:ext cx="0" cy="64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406544" y="1124745"/>
            <a:ext cx="112577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La </a:t>
            </a:r>
            <a:r>
              <a:rPr lang="it-IT" altLang="it-IT" dirty="0" smtClean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Scuola forma</a:t>
            </a:r>
            <a:r>
              <a:rPr lang="it-IT" altLang="it-IT" dirty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, qualifica e aggiorna il personale </a:t>
            </a:r>
            <a:r>
              <a:rPr lang="it-IT" altLang="it-IT" dirty="0" smtClean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dell’Esercito</a:t>
            </a:r>
            <a:r>
              <a:rPr lang="it-IT" altLang="it-IT" dirty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, delle altre Forze Armate e </a:t>
            </a:r>
            <a:r>
              <a:rPr lang="it-IT" altLang="it-IT" dirty="0" smtClean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dei Corpi </a:t>
            </a:r>
            <a:r>
              <a:rPr lang="it-IT" altLang="it-IT" dirty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Armati dello </a:t>
            </a:r>
            <a:r>
              <a:rPr lang="it-IT" altLang="it-IT" dirty="0" smtClean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Stato impiegato nei settori logistici di competenza </a:t>
            </a:r>
            <a:r>
              <a:rPr lang="it-IT" altLang="it-IT" dirty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dell’Arma </a:t>
            </a:r>
            <a:r>
              <a:rPr lang="it-IT" altLang="it-IT" dirty="0" smtClean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Trasporti e Materiali ed effettua prove logistiche su mezzi, materiali e software gestionali dell’area TRAMAT. Inoltre ha il compito di redigere e custodire le normative tecniche (</a:t>
            </a:r>
            <a:r>
              <a:rPr lang="it-IT" altLang="it-IT" dirty="0" smtClean="0">
                <a:latin typeface="Tahoma" pitchFamily="34" charset="0"/>
                <a:ea typeface="Microsoft YaHei" pitchFamily="34" charset="-122"/>
                <a:cs typeface="Tahoma" pitchFamily="34" charset="0"/>
              </a:rPr>
              <a:t>PTE e SOP</a:t>
            </a:r>
            <a:r>
              <a:rPr lang="it-IT" altLang="it-IT" dirty="0" smtClean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), sotto la dipendenza tecnica diretta del </a:t>
            </a:r>
            <a:r>
              <a:rPr lang="it-IT" altLang="it-IT" dirty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C</a:t>
            </a:r>
            <a:r>
              <a:rPr lang="it-IT" altLang="it-IT" dirty="0" smtClean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omandante TRAMAT, </a:t>
            </a:r>
            <a:r>
              <a:rPr lang="it-IT" altLang="it-IT" dirty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al fine di incrementare l’efficienza </a:t>
            </a:r>
            <a:r>
              <a:rPr lang="it-IT" altLang="it-IT" dirty="0" smtClean="0">
                <a:solidFill>
                  <a:srgbClr val="000000"/>
                </a:solidFill>
                <a:latin typeface="Tahoma" pitchFamily="34" charset="0"/>
                <a:ea typeface="Microsoft YaHei" pitchFamily="34" charset="-122"/>
                <a:cs typeface="Tahoma" pitchFamily="34" charset="0"/>
              </a:rPr>
              <a:t>operativa nel settore della logistica.</a:t>
            </a:r>
            <a:endParaRPr lang="it-IT" dirty="0"/>
          </a:p>
        </p:txBody>
      </p:sp>
      <p:pic>
        <p:nvPicPr>
          <p:cNvPr id="14" name="Picture 37" descr="Risultati immagini per scientia quo magis speculativa magis practic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97407"/>
            <a:ext cx="606364" cy="48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\\10.23.163.8\RossettiNAS\ScuolaTRAMAT\SZ_TRASP\ADDESTRAMENTO (S3)\FOTO\Max Sic\IMG_174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39" b="13386"/>
          <a:stretch/>
        </p:blipFill>
        <p:spPr bwMode="auto">
          <a:xfrm>
            <a:off x="4355395" y="3429003"/>
            <a:ext cx="3360000" cy="244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0.23.163.8\RossettiNAS\ScuolaTRAMAT\SZ_ASA\Prove logistiche NUOVA BLINDO CENTAURO\Prove Lo.. B2\Foto B2\IMG_088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7"/>
          <a:stretch/>
        </p:blipFill>
        <p:spPr bwMode="auto">
          <a:xfrm>
            <a:off x="8304245" y="3429000"/>
            <a:ext cx="3360000" cy="244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10.23.163.8\RossettiNAS\ScuolaTRAMAT\SZ_INFOLOG\SITO\Foto Brunico\Ridotte\12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544" y="3429002"/>
            <a:ext cx="3360000" cy="244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/>
          </p:cNvPr>
          <p:cNvSpPr/>
          <p:nvPr/>
        </p:nvSpPr>
        <p:spPr>
          <a:xfrm>
            <a:off x="0" y="6561063"/>
            <a:ext cx="12192000" cy="71438"/>
          </a:xfrm>
          <a:prstGeom prst="rect">
            <a:avLst/>
          </a:prstGeom>
          <a:solidFill>
            <a:srgbClr val="E4D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Segnaposto numero diapositiva 9"/>
          <p:cNvSpPr txBox="1">
            <a:spLocks/>
          </p:cNvSpPr>
          <p:nvPr/>
        </p:nvSpPr>
        <p:spPr>
          <a:xfrm>
            <a:off x="0" y="6620520"/>
            <a:ext cx="12192000" cy="26064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it-IT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Informazioni Non Classificate Controllate</a:t>
            </a:r>
            <a:endParaRPr lang="it-IT" altLang="it-IT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8129" y="5873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8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43339" y="684030"/>
            <a:ext cx="11886391" cy="0"/>
          </a:xfrm>
          <a:prstGeom prst="line">
            <a:avLst/>
          </a:prstGeom>
          <a:ln w="127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V="1">
            <a:off x="10800523" y="-13351"/>
            <a:ext cx="0" cy="64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59" y="78260"/>
            <a:ext cx="1140384" cy="527510"/>
          </a:xfrm>
          <a:prstGeom prst="rect">
            <a:avLst/>
          </a:prstGeom>
        </p:spPr>
      </p:pic>
      <p:cxnSp>
        <p:nvCxnSpPr>
          <p:cNvPr id="16" name="Connettore 1 15"/>
          <p:cNvCxnSpPr/>
          <p:nvPr/>
        </p:nvCxnSpPr>
        <p:spPr>
          <a:xfrm flipV="1">
            <a:off x="1391477" y="0"/>
            <a:ext cx="0" cy="64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32"/>
          <p:cNvSpPr>
            <a:spLocks noChangeArrowheads="1"/>
          </p:cNvSpPr>
          <p:nvPr/>
        </p:nvSpPr>
        <p:spPr bwMode="auto">
          <a:xfrm>
            <a:off x="2044701" y="5411788"/>
            <a:ext cx="8504767" cy="34925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762000">
              <a:defRPr sz="10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762000">
              <a:defRPr sz="10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defTabSz="762000">
              <a:defRPr sz="10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defTabSz="762000">
              <a:defRPr sz="10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defTabSz="762000">
              <a:defRPr sz="10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1000" u="sng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endParaRPr lang="it-IT" altLang="it-IT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ustomShape 2"/>
          <p:cNvSpPr/>
          <p:nvPr/>
        </p:nvSpPr>
        <p:spPr>
          <a:xfrm>
            <a:off x="653832" y="841038"/>
            <a:ext cx="8226477" cy="4151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58920" lvl="1" indent="-35856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Conferimento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della carica tecnica di Capo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Meccanico;</a:t>
            </a:r>
            <a:endParaRPr lang="it-IT" sz="16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8920" lvl="1" indent="-35856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pecializzazione nell’incarico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di Meccanico di Mezzi e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Piattaforme;</a:t>
            </a:r>
            <a:endParaRPr lang="it-IT" sz="16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8920" lvl="1" indent="-35856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pecializzazione 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nell’incarico di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Elettrauto;</a:t>
            </a:r>
            <a:endParaRPr lang="it-IT" sz="16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8920" lvl="1" indent="-35856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R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iqualificazione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dei Sottufficiali nella P.O. di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Meccanico;</a:t>
            </a:r>
            <a:endParaRPr lang="it-IT" sz="16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8920" lvl="1" indent="-35856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bilitazione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al mantenimento per il sostegno diretto delle principali piattaforme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uso alla Forza Armata (parte scafo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);</a:t>
            </a:r>
            <a:endParaRPr lang="it-IT" sz="16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8920" lvl="1" indent="-35856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b="1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it-IT" sz="1600" b="1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bilitazione </a:t>
            </a:r>
            <a:r>
              <a:rPr lang="it-IT" sz="1600" b="1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alle mansioni di Tecnico </a:t>
            </a:r>
            <a:r>
              <a:rPr lang="it-IT" sz="1600" b="1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Gommista;</a:t>
            </a:r>
            <a:endParaRPr lang="it-IT" sz="1600" b="1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58920" lvl="1" indent="-35856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b="1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it-IT" sz="1600" b="1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bilitazione </a:t>
            </a:r>
            <a:r>
              <a:rPr lang="it-IT" sz="1600" b="1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allo </a:t>
            </a:r>
            <a:r>
              <a:rPr lang="it-IT" sz="1600" b="1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smontaggio/montaggio in </a:t>
            </a:r>
            <a:r>
              <a:rPr lang="it-IT" sz="1600" b="1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sicurezza degli estintori montati sull’impianto fisso antincendio ed antiesplosione per veicoli da </a:t>
            </a:r>
            <a:r>
              <a:rPr lang="it-IT" sz="1600" b="1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combattimento;</a:t>
            </a:r>
          </a:p>
          <a:p>
            <a:pPr marL="358920" lvl="1" indent="-35856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b="1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Corso da </a:t>
            </a:r>
            <a:r>
              <a:rPr lang="it-IT" sz="1600" b="1" spc="-1" dirty="0">
                <a:solidFill>
                  <a:srgbClr val="000000"/>
                </a:solidFill>
                <a:latin typeface="Tahoma"/>
                <a:ea typeface="Tahoma"/>
              </a:rPr>
              <a:t>"</a:t>
            </a:r>
            <a:r>
              <a:rPr lang="it-IT" sz="1600" b="1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Meccatronico</a:t>
            </a:r>
            <a:r>
              <a:rPr lang="it-IT" sz="1600" b="1" spc="-1" dirty="0">
                <a:solidFill>
                  <a:srgbClr val="000000"/>
                </a:solidFill>
                <a:latin typeface="Tahoma"/>
                <a:ea typeface="Tahoma"/>
              </a:rPr>
              <a:t>"</a:t>
            </a:r>
            <a:r>
              <a:rPr lang="it-IT" sz="1600" b="1" spc="-1" dirty="0" smtClean="0">
                <a:solidFill>
                  <a:srgbClr val="000000"/>
                </a:solidFill>
                <a:latin typeface="Tahoma"/>
                <a:ea typeface="Tahoma"/>
              </a:rPr>
              <a:t> </a:t>
            </a:r>
            <a:r>
              <a:rPr lang="it-IT" sz="1600" b="1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(disposto in via sperimentale dal DIPE da svolgersi entro l’anno in corso).</a:t>
            </a:r>
            <a:endParaRPr lang="it-IT" sz="1600" b="1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41" descr="C:\Users\giorgio.nardelli\Desktop\Sez. Veicolari Cartella di servizio\PROVE LOGISTICHE RMP2 su VTLM 2\FOTO\interscambio 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84" y="841038"/>
            <a:ext cx="2510367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283" y="3073031"/>
            <a:ext cx="2510368" cy="2056183"/>
          </a:xfrm>
          <a:prstGeom prst="rect">
            <a:avLst/>
          </a:prstGeom>
        </p:spPr>
      </p:pic>
      <p:pic>
        <p:nvPicPr>
          <p:cNvPr id="20" name="Picture 37" descr="Risultati immagini per scientia quo magis speculativa magis practica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97407"/>
            <a:ext cx="606364" cy="48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1382011" y="-38042"/>
            <a:ext cx="9409045" cy="69738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kern="0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DIDATTICA</a:t>
            </a:r>
            <a:endParaRPr lang="it-IT" sz="2000" b="1" kern="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0" y="6643688"/>
            <a:ext cx="12192000" cy="214312"/>
          </a:xfrm>
          <a:prstGeom prst="rect">
            <a:avLst/>
          </a:prstGeom>
          <a:solidFill>
            <a:srgbClr val="002169"/>
          </a:solidFill>
          <a:ln>
            <a:solidFill>
              <a:srgbClr val="00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0" y="6572250"/>
            <a:ext cx="12192000" cy="71438"/>
          </a:xfrm>
          <a:prstGeom prst="rect">
            <a:avLst/>
          </a:prstGeom>
          <a:solidFill>
            <a:srgbClr val="E4D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5" name="Segnaposto numero diapositiva 9"/>
          <p:cNvSpPr txBox="1">
            <a:spLocks/>
          </p:cNvSpPr>
          <p:nvPr/>
        </p:nvSpPr>
        <p:spPr>
          <a:xfrm>
            <a:off x="0" y="6620520"/>
            <a:ext cx="12192000" cy="26064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it-IT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Informazioni Non Classificate Controllate</a:t>
            </a:r>
            <a:endParaRPr lang="it-IT" altLang="it-IT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ustomShape 2"/>
          <p:cNvSpPr/>
          <p:nvPr/>
        </p:nvSpPr>
        <p:spPr>
          <a:xfrm>
            <a:off x="653831" y="4590441"/>
            <a:ext cx="8226477" cy="1953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/>
          <a:lstStyle/>
          <a:p>
            <a:pPr marL="286110" indent="-285750" algn="just">
              <a:spcAft>
                <a:spcPts val="800"/>
              </a:spcAft>
              <a:buFont typeface="Wingdings" panose="05000000000000000000" pitchFamily="2" charset="2"/>
              <a:buChar char="q"/>
              <a:defRPr/>
            </a:pP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sclusività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per la formazione dei riparatori del materiale di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armamento (armi portatili, artiglierie e componentistica optoelettronica e di torre)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anche per le altre FF.AA., per i Corpi Armati dello Stato nonché di altri Stati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sovrani;</a:t>
            </a:r>
            <a:endParaRPr lang="it-IT" sz="10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6110" indent="-285750" algn="just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secuzione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delle prove logistiche sui materiali di nuova/prevista acquisizione in ambito F.A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.;</a:t>
            </a:r>
            <a:endParaRPr lang="it-IT" sz="10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6110" indent="-285750" algn="just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onsulente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per la revisione delle competenze manutentive in ambito logistico sulle piattaforme di particolare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complessità.</a:t>
            </a:r>
            <a:endParaRPr lang="it-IT" sz="16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840" indent="-285480" algn="just">
              <a:buFont typeface="Wingdings" panose="05000000000000000000" pitchFamily="2" charset="2"/>
              <a:buChar char="q"/>
              <a:defRPr/>
            </a:pPr>
            <a:endParaRPr lang="it-IT" sz="8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  <a:defRPr/>
            </a:pPr>
            <a:endParaRPr lang="it-IT" sz="18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68051" y="58461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0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43339" y="684030"/>
            <a:ext cx="11886391" cy="0"/>
          </a:xfrm>
          <a:prstGeom prst="line">
            <a:avLst/>
          </a:prstGeom>
          <a:ln w="127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V="1">
            <a:off x="10800523" y="-13351"/>
            <a:ext cx="0" cy="64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59" y="78260"/>
            <a:ext cx="1140384" cy="527510"/>
          </a:xfrm>
          <a:prstGeom prst="rect">
            <a:avLst/>
          </a:prstGeom>
        </p:spPr>
      </p:pic>
      <p:cxnSp>
        <p:nvCxnSpPr>
          <p:cNvPr id="16" name="Connettore 1 15"/>
          <p:cNvCxnSpPr/>
          <p:nvPr/>
        </p:nvCxnSpPr>
        <p:spPr>
          <a:xfrm flipV="1">
            <a:off x="1391477" y="0"/>
            <a:ext cx="0" cy="64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0" y="6804000"/>
            <a:ext cx="12192000" cy="0"/>
          </a:xfrm>
          <a:prstGeom prst="line">
            <a:avLst/>
          </a:prstGeom>
          <a:ln w="152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0" y="6696000"/>
            <a:ext cx="12192000" cy="0"/>
          </a:xfrm>
          <a:prstGeom prst="line">
            <a:avLst/>
          </a:prstGeom>
          <a:ln w="76200">
            <a:solidFill>
              <a:srgbClr val="F5ED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stomShape 2"/>
          <p:cNvSpPr/>
          <p:nvPr/>
        </p:nvSpPr>
        <p:spPr>
          <a:xfrm>
            <a:off x="431371" y="1124744"/>
            <a:ext cx="8736968" cy="4464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tIns="45000" rIns="90000" bIns="45000"/>
          <a:lstStyle/>
          <a:p>
            <a:pPr marL="286110" indent="-285750" algn="just" eaLnBrk="1" hangingPunct="1">
              <a:buFont typeface="Tahoma" panose="020B0604030504040204" pitchFamily="34" charset="0"/>
              <a:buChar char="‑"/>
              <a:defRPr/>
            </a:pP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Esclusività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per la formazione di:</a:t>
            </a:r>
          </a:p>
          <a:p>
            <a:pPr marL="743310" lvl="1" indent="-28575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insegnanti, consulenti e organi mittenti e destinatari nell’ambito del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TSMP (Trasporto Sostanze e Manufatti Pericolosi);</a:t>
            </a:r>
            <a:endParaRPr lang="it-IT" sz="16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3310" lvl="1" indent="-28575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insegnanti militari di scuola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guida;</a:t>
            </a:r>
            <a:endParaRPr lang="it-IT" sz="16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3310" lvl="1" indent="-28575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istruttori alla guida operativa </a:t>
            </a:r>
            <a:r>
              <a:rPr lang="it-IT" sz="1600" i="1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off road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su VTLM;</a:t>
            </a:r>
          </a:p>
          <a:p>
            <a:pPr marL="743310" lvl="1" indent="-28575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personale addetto alla scorta tecnica per trasporti eccezionali;</a:t>
            </a:r>
          </a:p>
          <a:p>
            <a:pPr marL="743310" lvl="1" indent="-28575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rilascio abilitazione alla guida veicoli massima sicurezza;</a:t>
            </a:r>
          </a:p>
          <a:p>
            <a:pPr marL="743310" lvl="1" indent="-28575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l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ogistica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sui materiali esplodenti;</a:t>
            </a:r>
          </a:p>
          <a:p>
            <a:pPr marL="743310" lvl="1" indent="-28575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bilitazione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all’utilizzo delle attrezzature di lavoro secondo la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SGD-G-038 </a:t>
            </a:r>
            <a:r>
              <a:rPr lang="it-IT" sz="1600" u="none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di competenza dell’area </a:t>
            </a:r>
            <a:r>
              <a:rPr lang="it-IT" sz="1600" u="none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TRAMAT</a:t>
            </a: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  <a:endParaRPr lang="it-IT" sz="1600" u="none" spc="-1" dirty="0" smtClean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3310" lvl="1" indent="-285750" algn="just" eaLnBrk="1" hangingPunct="1">
              <a:spcAft>
                <a:spcPts val="800"/>
              </a:spcAft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formazione e riqualifica di figure professionali nell’ambito specifico (es. Capo gestione rifornimenti e trasporti).</a:t>
            </a:r>
          </a:p>
          <a:p>
            <a:pPr marL="286110" indent="-285750" algn="just" eaLnBrk="1" hangingPunct="1">
              <a:spcAft>
                <a:spcPts val="800"/>
              </a:spcAft>
              <a:buClr>
                <a:srgbClr val="000000"/>
              </a:buClr>
              <a:buFont typeface="Tahoma" panose="020B0604030504040204" pitchFamily="34" charset="0"/>
              <a:buChar char="‑"/>
              <a:defRPr/>
            </a:pPr>
            <a:r>
              <a:rPr lang="it-IT" sz="1600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Responsabile </a:t>
            </a: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dell’approvazione, rilascio e revoca patenti dell’area </a:t>
            </a:r>
            <a:r>
              <a:rPr lang="it-IT" sz="1600" spc="-1" dirty="0" err="1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ex-“Comando</a:t>
            </a:r>
            <a:r>
              <a:rPr lang="it-IT" sz="1600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 delle Scuole dell’Esercito” all’interno del Comprensorio della Cecchignola.</a:t>
            </a:r>
          </a:p>
          <a:p>
            <a:pPr marL="343260" indent="-342900" algn="just" eaLnBrk="1" hangingPunct="1"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endParaRPr lang="it-IT" sz="20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840" indent="-285480" algn="just" eaLnBrk="1" hangingPunct="1">
              <a:buFont typeface="Wingdings" panose="05000000000000000000" pitchFamily="2" charset="2"/>
              <a:buChar char="q"/>
              <a:defRPr/>
            </a:pPr>
            <a:endParaRPr lang="it-IT" sz="8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ctr" eaLnBrk="1" hangingPunct="1">
              <a:buFont typeface="Wingdings" panose="05000000000000000000" pitchFamily="2" charset="2"/>
              <a:buChar char="q"/>
              <a:defRPr/>
            </a:pPr>
            <a:endParaRPr lang="it-IT" sz="1800" u="none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1" y="1268414"/>
            <a:ext cx="2536825" cy="14874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0" y="2878931"/>
            <a:ext cx="2530477" cy="147955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r="2391"/>
          <a:stretch>
            <a:fillRect/>
          </a:stretch>
        </p:blipFill>
        <p:spPr bwMode="auto">
          <a:xfrm>
            <a:off x="9168339" y="4481513"/>
            <a:ext cx="2625727" cy="12378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0" y="6643688"/>
            <a:ext cx="12192000" cy="214312"/>
          </a:xfrm>
          <a:prstGeom prst="rect">
            <a:avLst/>
          </a:prstGeom>
          <a:solidFill>
            <a:srgbClr val="002169"/>
          </a:solidFill>
          <a:ln>
            <a:solidFill>
              <a:srgbClr val="00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0" y="6572250"/>
            <a:ext cx="12192000" cy="71438"/>
          </a:xfrm>
          <a:prstGeom prst="rect">
            <a:avLst/>
          </a:prstGeom>
          <a:solidFill>
            <a:srgbClr val="E4D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22" name="Picture 37" descr="Risultati immagini per scientia quo magis speculativa magis practica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97407"/>
            <a:ext cx="606364" cy="48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olo 1"/>
          <p:cNvSpPr txBox="1">
            <a:spLocks/>
          </p:cNvSpPr>
          <p:nvPr/>
        </p:nvSpPr>
        <p:spPr>
          <a:xfrm>
            <a:off x="1382011" y="-13352"/>
            <a:ext cx="9409045" cy="69738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kern="0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DIDATTICA</a:t>
            </a:r>
            <a:endParaRPr lang="it-IT" sz="2000" b="1" kern="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Segnaposto numero diapositiva 9"/>
          <p:cNvSpPr txBox="1">
            <a:spLocks/>
          </p:cNvSpPr>
          <p:nvPr/>
        </p:nvSpPr>
        <p:spPr>
          <a:xfrm>
            <a:off x="0" y="6620520"/>
            <a:ext cx="12192000" cy="26064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it-IT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Informazioni Non Classificate Controllate</a:t>
            </a:r>
            <a:endParaRPr lang="it-IT" altLang="it-IT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3480" y="5884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2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43339" y="684030"/>
            <a:ext cx="11886391" cy="0"/>
          </a:xfrm>
          <a:prstGeom prst="line">
            <a:avLst/>
          </a:prstGeom>
          <a:ln w="127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V="1">
            <a:off x="10800523" y="-13351"/>
            <a:ext cx="0" cy="64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0059" y="78260"/>
            <a:ext cx="1140384" cy="527510"/>
          </a:xfrm>
          <a:prstGeom prst="rect">
            <a:avLst/>
          </a:prstGeom>
        </p:spPr>
      </p:pic>
      <p:cxnSp>
        <p:nvCxnSpPr>
          <p:cNvPr id="16" name="Connettore 1 15"/>
          <p:cNvCxnSpPr/>
          <p:nvPr/>
        </p:nvCxnSpPr>
        <p:spPr>
          <a:xfrm flipV="1">
            <a:off x="1391477" y="0"/>
            <a:ext cx="0" cy="648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0" y="6804000"/>
            <a:ext cx="12192000" cy="0"/>
          </a:xfrm>
          <a:prstGeom prst="line">
            <a:avLst/>
          </a:prstGeom>
          <a:ln w="152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0" y="6696000"/>
            <a:ext cx="12192000" cy="0"/>
          </a:xfrm>
          <a:prstGeom prst="line">
            <a:avLst/>
          </a:prstGeom>
          <a:ln w="76200">
            <a:solidFill>
              <a:srgbClr val="F5ED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37" descr="Risultati immagini per scientia quo magis speculativa magis practica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97407"/>
            <a:ext cx="606364" cy="48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ustomShape 2"/>
          <p:cNvSpPr/>
          <p:nvPr/>
        </p:nvSpPr>
        <p:spPr>
          <a:xfrm>
            <a:off x="527051" y="1124744"/>
            <a:ext cx="11137568" cy="42484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58920" lvl="1" indent="-358560" eaLnBrk="1" hangingPunct="1"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u="none" spc="-1" dirty="0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Formazione:</a:t>
            </a: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SIGE sotto-sistema Parchi/Mantenimento/Materiali;</a:t>
            </a: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Matrice Interscambio Dati con l’Industria;</a:t>
            </a: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Banca Dati Centrale;</a:t>
            </a: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Anagrafica; </a:t>
            </a: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Procedure Rifornimenti/Riparazioni;</a:t>
            </a:r>
            <a:endParaRPr lang="it-IT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Depositi Informatizzati (</a:t>
            </a:r>
            <a:r>
              <a:rPr lang="it-IT" spc="-1" dirty="0" err="1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Depocel</a:t>
            </a: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it-IT" spc="-1" dirty="0" err="1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EasyFuel</a:t>
            </a: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);</a:t>
            </a: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r>
              <a:rPr lang="it-IT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Qualificazione per il conferimento della carica tecnica di Capo Gestione </a:t>
            </a: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Mantenimento.</a:t>
            </a:r>
          </a:p>
          <a:p>
            <a:pPr marL="457560" lvl="2" eaLnBrk="1" hangingPunct="1">
              <a:buClr>
                <a:srgbClr val="000000"/>
              </a:buClr>
              <a:defRPr/>
            </a:pPr>
            <a:endParaRPr lang="it-IT" sz="1000" spc="-1" dirty="0" smtClean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57560" lvl="2" eaLnBrk="1" hangingPunct="1">
              <a:buClr>
                <a:srgbClr val="000000"/>
              </a:buClr>
              <a:defRPr/>
            </a:pPr>
            <a:endParaRPr lang="it-IT" sz="1000" spc="-1" dirty="0" smtClean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6110" lvl="1" indent="-285750" eaLnBrk="1" hangingPunct="1"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Supporto agli EDRC:</a:t>
            </a: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Relazione 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utenza per Normativa </a:t>
            </a: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SIGE 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Parchi e M</a:t>
            </a: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antenimento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Sessioni 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informative (on call</a:t>
            </a: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); </a:t>
            </a: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r>
              <a:rPr lang="it-IT" spc="-1" dirty="0" smtClean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Produzione di video-tutorial</a:t>
            </a:r>
            <a:r>
              <a:rPr lang="it-IT" spc="-1" dirty="0">
                <a:uFill>
                  <a:solidFill>
                    <a:srgbClr val="FFFFFF"/>
                  </a:solidFill>
                </a:u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it-IT" spc="-1" dirty="0" smtClean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endParaRPr lang="it-IT" spc="-1" dirty="0" smtClean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743310" lvl="2" indent="-285750" eaLnBrk="1" hangingPunct="1">
              <a:buClr>
                <a:srgbClr val="000000"/>
              </a:buClr>
              <a:buFontTx/>
              <a:buChar char="-"/>
              <a:defRPr/>
            </a:pPr>
            <a:endParaRPr lang="it-IT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6110" lvl="1" indent="-285750" eaLnBrk="1" hangingPunct="1"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endParaRPr lang="it-IT" spc="-1" dirty="0">
              <a:uFill>
                <a:solidFill>
                  <a:srgbClr val="FFFFFF"/>
                </a:solidFill>
              </a:u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1382011" y="-13352"/>
            <a:ext cx="9409045" cy="697381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2000" b="1" kern="0" dirty="0" smtClean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DIDATTICA</a:t>
            </a:r>
            <a:endParaRPr lang="it-IT" sz="2000" b="1" kern="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0" y="6643688"/>
            <a:ext cx="12192000" cy="214312"/>
          </a:xfrm>
          <a:prstGeom prst="rect">
            <a:avLst/>
          </a:prstGeom>
          <a:solidFill>
            <a:srgbClr val="002169"/>
          </a:solidFill>
          <a:ln>
            <a:solidFill>
              <a:srgbClr val="0021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0" y="6572250"/>
            <a:ext cx="12192000" cy="71438"/>
          </a:xfrm>
          <a:prstGeom prst="rect">
            <a:avLst/>
          </a:prstGeom>
          <a:solidFill>
            <a:srgbClr val="E4D0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" name="Segnaposto numero diapositiva 9"/>
          <p:cNvSpPr txBox="1">
            <a:spLocks/>
          </p:cNvSpPr>
          <p:nvPr/>
        </p:nvSpPr>
        <p:spPr>
          <a:xfrm>
            <a:off x="0" y="6620520"/>
            <a:ext cx="12192000" cy="26064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it-IT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Informazioni Non Classificate Controllate</a:t>
            </a:r>
            <a:endParaRPr lang="it-IT" altLang="it-IT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9819" y="5739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2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Organigramma di un Comando di reggimento </a:t>
            </a:r>
            <a:endParaRPr lang="it-IT" dirty="0"/>
          </a:p>
        </p:txBody>
      </p:sp>
      <p:cxnSp>
        <p:nvCxnSpPr>
          <p:cNvPr id="23" name="Connettore 1 22"/>
          <p:cNvCxnSpPr/>
          <p:nvPr/>
        </p:nvCxnSpPr>
        <p:spPr>
          <a:xfrm flipH="1">
            <a:off x="2686191" y="2639079"/>
            <a:ext cx="1641260" cy="0"/>
          </a:xfrm>
          <a:prstGeom prst="line">
            <a:avLst/>
          </a:prstGeom>
          <a:ln w="444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324474" y="1026075"/>
            <a:ext cx="11711783" cy="5362937"/>
            <a:chOff x="164784" y="1073889"/>
            <a:chExt cx="11711783" cy="5362937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xmlns="" id="{06E68A83-C101-46E8-B6E2-2A2A7339D20B}"/>
                </a:ext>
              </a:extLst>
            </p:cNvPr>
            <p:cNvGrpSpPr/>
            <p:nvPr/>
          </p:nvGrpSpPr>
          <p:grpSpPr>
            <a:xfrm>
              <a:off x="164784" y="1073889"/>
              <a:ext cx="11711783" cy="5362937"/>
              <a:chOff x="-298775" y="957960"/>
              <a:chExt cx="11428501" cy="5859019"/>
            </a:xfrm>
          </p:grpSpPr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xmlns="" id="{A268C185-0BB3-4877-9175-E9C52649F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2273" y="957960"/>
                <a:ext cx="10067453" cy="5758004"/>
              </a:xfrm>
              <a:prstGeom prst="rect">
                <a:avLst/>
              </a:prstGeom>
            </p:spPr>
          </p:pic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xmlns="" id="{4AC3A3EF-D3A6-484F-83C9-2693AE72F704}"/>
                  </a:ext>
                </a:extLst>
              </p:cNvPr>
              <p:cNvSpPr/>
              <p:nvPr/>
            </p:nvSpPr>
            <p:spPr>
              <a:xfrm>
                <a:off x="8984158" y="4873946"/>
                <a:ext cx="1855304" cy="16112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xmlns="" id="{34EAC7C8-0FB8-462E-8902-B9A8CF55EDD8}"/>
                  </a:ext>
                </a:extLst>
              </p:cNvPr>
              <p:cNvSpPr txBox="1"/>
              <p:nvPr/>
            </p:nvSpPr>
            <p:spPr>
              <a:xfrm>
                <a:off x="-298775" y="4900375"/>
                <a:ext cx="10550703" cy="1916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sz="1800" b="0" i="0" u="none" strike="noStrike" baseline="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it-IT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S1, personale e ordinamento; </a:t>
                </a:r>
              </a:p>
              <a:p>
                <a:r>
                  <a:rPr lang="it-IT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S2, intelligence; </a:t>
                </a:r>
              </a:p>
              <a:p>
                <a:r>
                  <a:rPr lang="it-IT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S3, operazioni; </a:t>
                </a:r>
              </a:p>
              <a:p>
                <a:r>
                  <a:rPr lang="it-IT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S4, sostegno logistico; </a:t>
                </a:r>
              </a:p>
              <a:p>
                <a:r>
                  <a:rPr lang="it-IT" sz="1800" b="0" i="0" u="none" strike="noStrike" baseline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S6, comunicazioni; </a:t>
                </a:r>
                <a:endParaRPr lang="it-IT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it-IT" dirty="0" smtClean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– DINT/SCA, </a:t>
                </a:r>
                <a:r>
                  <a:rPr lang="it-IT" dirty="0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Direzione d’Intendenza/Sezioni Coordinamento Amministrativo</a:t>
                </a:r>
                <a:endParaRPr lang="it-IT" sz="1800" b="0" i="0" u="none" strike="noStrike" baseline="0" dirty="0" smtClean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1" name="Rettangolo 20"/>
            <p:cNvSpPr/>
            <p:nvPr/>
          </p:nvSpPr>
          <p:spPr>
            <a:xfrm>
              <a:off x="1279534" y="2373265"/>
              <a:ext cx="1406656" cy="636336"/>
            </a:xfrm>
            <a:prstGeom prst="rect">
              <a:avLst/>
            </a:prstGeom>
            <a:gradFill>
              <a:gsLst>
                <a:gs pos="0">
                  <a:schemeClr val="dk1">
                    <a:lumMod val="110000"/>
                    <a:satMod val="105000"/>
                    <a:tint val="67000"/>
                  </a:schemeClr>
                </a:gs>
                <a:gs pos="48000">
                  <a:schemeClr val="dk1">
                    <a:lumMod val="105000"/>
                    <a:satMod val="103000"/>
                    <a:tint val="73000"/>
                  </a:schemeClr>
                </a:gs>
                <a:gs pos="68000">
                  <a:schemeClr val="dk1">
                    <a:satMod val="109000"/>
                    <a:tint val="81000"/>
                    <a:lumMod val="72000"/>
                  </a:schemeClr>
                </a:gs>
              </a:gsLst>
              <a:lin ang="7800000" scaled="0"/>
            </a:gra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it-IT" sz="16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Cdo alla Sede</a:t>
              </a:r>
              <a:endParaRPr lang="it-IT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931888" y="4527234"/>
              <a:ext cx="2009554" cy="969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7933660" y="4131240"/>
              <a:ext cx="251638" cy="969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324475" y="1313218"/>
            <a:ext cx="1212365" cy="369332"/>
          </a:xfrm>
          <a:prstGeom prst="rect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DINT/SCA</a:t>
            </a:r>
            <a:endParaRPr lang="it-IT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3998" y="582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Organigramma </a:t>
            </a:r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Ufficio Logistico</a:t>
            </a:r>
            <a:endParaRPr lang="it-IT" dirty="0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xmlns="" id="{87D9EE46-2ADB-4ABB-A990-0976FA334219}"/>
              </a:ext>
            </a:extLst>
          </p:cNvPr>
          <p:cNvGrpSpPr/>
          <p:nvPr/>
        </p:nvGrpSpPr>
        <p:grpSpPr>
          <a:xfrm>
            <a:off x="404192" y="1591704"/>
            <a:ext cx="11383616" cy="4314383"/>
            <a:chOff x="763113" y="2543617"/>
            <a:chExt cx="11383616" cy="4314383"/>
          </a:xfrm>
        </p:grpSpPr>
        <p:cxnSp>
          <p:nvCxnSpPr>
            <p:cNvPr id="17" name="Connettore diritto 22">
              <a:extLst>
                <a:ext uri="{FF2B5EF4-FFF2-40B4-BE49-F238E27FC236}">
                  <a16:creationId xmlns:a16="http://schemas.microsoft.com/office/drawing/2014/main" xmlns="" id="{66B988C1-B052-42E7-B87A-AC8BE771597A}"/>
                </a:ext>
              </a:extLst>
            </p:cNvPr>
            <p:cNvCxnSpPr>
              <a:cxnSpLocks/>
            </p:cNvCxnSpPr>
            <p:nvPr/>
          </p:nvCxnSpPr>
          <p:spPr>
            <a:xfrm>
              <a:off x="2798347" y="5210149"/>
              <a:ext cx="0" cy="689135"/>
            </a:xfrm>
            <a:prstGeom prst="line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xmlns="" id="{61F3BE75-56E4-442D-B72E-C929AB2F2BB4}"/>
                </a:ext>
              </a:extLst>
            </p:cNvPr>
            <p:cNvGrpSpPr/>
            <p:nvPr/>
          </p:nvGrpSpPr>
          <p:grpSpPr>
            <a:xfrm>
              <a:off x="763113" y="2543617"/>
              <a:ext cx="11383616" cy="4314383"/>
              <a:chOff x="583097" y="2494076"/>
              <a:chExt cx="11383616" cy="4220452"/>
            </a:xfrm>
          </p:grpSpPr>
          <p:cxnSp>
            <p:nvCxnSpPr>
              <p:cNvPr id="19" name="Connettore diritto 27">
                <a:extLst>
                  <a:ext uri="{FF2B5EF4-FFF2-40B4-BE49-F238E27FC236}">
                    <a16:creationId xmlns:a16="http://schemas.microsoft.com/office/drawing/2014/main" xmlns="" id="{8B887483-661D-4DB2-BC4D-8032767547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6843" y="5471885"/>
                <a:ext cx="0" cy="344323"/>
              </a:xfrm>
              <a:prstGeom prst="line">
                <a:avLst/>
              </a:prstGeom>
              <a:ln w="34925">
                <a:solidFill>
                  <a:srgbClr val="F7CCAF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diritto 29">
                <a:extLst>
                  <a:ext uri="{FF2B5EF4-FFF2-40B4-BE49-F238E27FC236}">
                    <a16:creationId xmlns:a16="http://schemas.microsoft.com/office/drawing/2014/main" xmlns="" id="{F1031728-DBAD-49DA-B588-9A31E304D5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11744" y="4894008"/>
                <a:ext cx="0" cy="897191"/>
              </a:xfrm>
              <a:prstGeom prst="line">
                <a:avLst/>
              </a:prstGeom>
              <a:ln w="34925" cmpd="sng">
                <a:solidFill>
                  <a:schemeClr val="accent1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" name="Gruppo 20">
                <a:extLst>
                  <a:ext uri="{FF2B5EF4-FFF2-40B4-BE49-F238E27FC236}">
                    <a16:creationId xmlns:a16="http://schemas.microsoft.com/office/drawing/2014/main" xmlns="" id="{5CFD8E04-3205-44B6-B950-4337AABC65D2}"/>
                  </a:ext>
                </a:extLst>
              </p:cNvPr>
              <p:cNvGrpSpPr/>
              <p:nvPr/>
            </p:nvGrpSpPr>
            <p:grpSpPr>
              <a:xfrm>
                <a:off x="583097" y="2494076"/>
                <a:ext cx="11383616" cy="4220452"/>
                <a:chOff x="583097" y="2494077"/>
                <a:chExt cx="11383616" cy="4220452"/>
              </a:xfrm>
            </p:grpSpPr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xmlns="" id="{DF3263DA-B719-489C-8871-5404BA33C90C}"/>
                    </a:ext>
                  </a:extLst>
                </p:cNvPr>
                <p:cNvSpPr txBox="1"/>
                <p:nvPr/>
              </p:nvSpPr>
              <p:spPr>
                <a:xfrm>
                  <a:off x="583097" y="5791200"/>
                  <a:ext cx="2496987" cy="903228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cap="rnd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Capo Gestione Mantenimento</a:t>
                  </a:r>
                </a:p>
                <a:p>
                  <a:pPr algn="ctr"/>
                  <a:r>
                    <a:rPr lang="it-IT" dirty="0"/>
                    <a:t>Responsabile DEPOCEL</a:t>
                  </a:r>
                </a:p>
              </p:txBody>
            </p:sp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xmlns="" id="{ACEC9FD5-95BF-4FAB-B5FA-17826A49FCDE}"/>
                    </a:ext>
                  </a:extLst>
                </p:cNvPr>
                <p:cNvSpPr txBox="1"/>
                <p:nvPr/>
              </p:nvSpPr>
              <p:spPr>
                <a:xfrm>
                  <a:off x="3188410" y="5791199"/>
                  <a:ext cx="3125303" cy="923330"/>
                </a:xfrm>
                <a:prstGeom prst="rect">
                  <a:avLst/>
                </a:prstGeom>
                <a:solidFill>
                  <a:srgbClr val="FFE3C5"/>
                </a:solidFill>
                <a:ln cap="rnd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Consegnatario Tramat</a:t>
                  </a:r>
                </a:p>
                <a:p>
                  <a:pPr algn="ctr"/>
                  <a:r>
                    <a:rPr lang="it-IT" dirty="0"/>
                    <a:t>Consegnatario Commissariato</a:t>
                  </a:r>
                </a:p>
                <a:p>
                  <a:pPr algn="ctr"/>
                  <a:r>
                    <a:rPr lang="it-IT" dirty="0"/>
                    <a:t>Gestore della mensa</a:t>
                  </a:r>
                </a:p>
              </p:txBody>
            </p:sp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xmlns="" id="{31B90975-054C-4E67-8CE0-69CA8A23D406}"/>
                    </a:ext>
                  </a:extLst>
                </p:cNvPr>
                <p:cNvSpPr txBox="1"/>
                <p:nvPr/>
              </p:nvSpPr>
              <p:spPr>
                <a:xfrm>
                  <a:off x="6592011" y="5791199"/>
                  <a:ext cx="2530216" cy="646331"/>
                </a:xfrm>
                <a:prstGeom prst="rect">
                  <a:avLst/>
                </a:prstGeom>
                <a:solidFill>
                  <a:schemeClr val="accent1"/>
                </a:solidFill>
                <a:ln cap="rnd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Direttore del Servizio Sanitario - DSS</a:t>
                  </a:r>
                </a:p>
              </p:txBody>
            </p:sp>
            <p:cxnSp>
              <p:nvCxnSpPr>
                <p:cNvPr id="25" name="Connettore 2 24">
                  <a:extLst>
                    <a:ext uri="{FF2B5EF4-FFF2-40B4-BE49-F238E27FC236}">
                      <a16:creationId xmlns:a16="http://schemas.microsoft.com/office/drawing/2014/main" xmlns="" id="{337884C4-A1B6-4286-93E9-40ADEA3D6E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19885" y="5471886"/>
                  <a:ext cx="0" cy="319313"/>
                </a:xfrm>
                <a:prstGeom prst="straightConnector1">
                  <a:avLst/>
                </a:prstGeom>
                <a:ln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CasellaDiTesto 25">
                  <a:extLst>
                    <a:ext uri="{FF2B5EF4-FFF2-40B4-BE49-F238E27FC236}">
                      <a16:creationId xmlns:a16="http://schemas.microsoft.com/office/drawing/2014/main" xmlns="" id="{358E6B80-AE11-4C0E-8024-DEEC9AC98647}"/>
                    </a:ext>
                  </a:extLst>
                </p:cNvPr>
                <p:cNvSpPr txBox="1"/>
                <p:nvPr/>
              </p:nvSpPr>
              <p:spPr>
                <a:xfrm>
                  <a:off x="7905644" y="5102554"/>
                  <a:ext cx="1216580" cy="369332"/>
                </a:xfrm>
                <a:prstGeom prst="rect">
                  <a:avLst/>
                </a:prstGeom>
                <a:solidFill>
                  <a:schemeClr val="accent1"/>
                </a:solidFill>
                <a:ln cap="rnd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CTE</a:t>
                  </a:r>
                </a:p>
              </p:txBody>
            </p:sp>
            <p:cxnSp>
              <p:nvCxnSpPr>
                <p:cNvPr id="27" name="Connettore 2 26">
                  <a:extLst>
                    <a:ext uri="{FF2B5EF4-FFF2-40B4-BE49-F238E27FC236}">
                      <a16:creationId xmlns:a16="http://schemas.microsoft.com/office/drawing/2014/main" xmlns="" id="{650E48B4-1EAC-43AD-BBBA-97A55827C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8796" y="4824961"/>
                  <a:ext cx="0" cy="970445"/>
                </a:xfrm>
                <a:prstGeom prst="straightConnector1">
                  <a:avLst/>
                </a:prstGeom>
                <a:ln>
                  <a:solidFill>
                    <a:srgbClr val="F7CCAF"/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nettore 2 28">
                  <a:extLst>
                    <a:ext uri="{FF2B5EF4-FFF2-40B4-BE49-F238E27FC236}">
                      <a16:creationId xmlns:a16="http://schemas.microsoft.com/office/drawing/2014/main" xmlns="" id="{56F4CEE6-781C-4B70-84C8-2C1D583357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35176" y="4783241"/>
                  <a:ext cx="0" cy="993445"/>
                </a:xfrm>
                <a:prstGeom prst="straightConnector1">
                  <a:avLst/>
                </a:prstGeom>
                <a:ln>
                  <a:solidFill>
                    <a:schemeClr val="accent5">
                      <a:lumMod val="7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xmlns="" id="{882811BA-DBC5-4794-8600-9F187E7DFD31}"/>
                    </a:ext>
                  </a:extLst>
                </p:cNvPr>
                <p:cNvSpPr txBox="1"/>
                <p:nvPr/>
              </p:nvSpPr>
              <p:spPr>
                <a:xfrm>
                  <a:off x="1914308" y="5065040"/>
                  <a:ext cx="1535897" cy="369332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cap="rnd">
                  <a:solidFill>
                    <a:schemeClr val="accent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Cte Cp.</a:t>
                  </a:r>
                </a:p>
              </p:txBody>
            </p:sp>
            <p:pic>
              <p:nvPicPr>
                <p:cNvPr id="31" name="Immagine 30">
                  <a:extLst>
                    <a:ext uri="{FF2B5EF4-FFF2-40B4-BE49-F238E27FC236}">
                      <a16:creationId xmlns:a16="http://schemas.microsoft.com/office/drawing/2014/main" xmlns="" id="{E652FA9B-B9C7-4F93-8B94-FAE3B2BB3C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83097" y="2494077"/>
                  <a:ext cx="11383616" cy="239993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32" name="CasellaDiTesto 31"/>
          <p:cNvSpPr txBox="1"/>
          <p:nvPr/>
        </p:nvSpPr>
        <p:spPr>
          <a:xfrm>
            <a:off x="4681755" y="4254927"/>
            <a:ext cx="1212365" cy="369332"/>
          </a:xfrm>
          <a:prstGeom prst="rect">
            <a:avLst/>
          </a:prstGeom>
          <a:gradFill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DINT/SCA</a:t>
            </a:r>
            <a:endParaRPr lang="it-IT" dirty="0"/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5623" y="5694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0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Ufficio Logistico - Compiti</a:t>
            </a:r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AFB57B3A-346E-4730-9F87-E5B92A195A1B}"/>
              </a:ext>
            </a:extLst>
          </p:cNvPr>
          <p:cNvSpPr txBox="1"/>
          <p:nvPr/>
        </p:nvSpPr>
        <p:spPr>
          <a:xfrm>
            <a:off x="319223" y="931873"/>
            <a:ext cx="1169860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0" i="0" u="none" strike="noStrike" baseline="0" dirty="0" smtClean="0">
                <a:solidFill>
                  <a:srgbClr val="C00000"/>
                </a:solidFill>
                <a:latin typeface="Arial" panose="020B0604020202020204" pitchFamily="34" charset="0"/>
              </a:rPr>
              <a:t>È </a:t>
            </a:r>
            <a:r>
              <a:rPr lang="it-IT" sz="1800" b="0" i="0" u="none" strike="noStrike" baseline="0" dirty="0">
                <a:solidFill>
                  <a:srgbClr val="C00000"/>
                </a:solidFill>
                <a:latin typeface="Arial" panose="020B0604020202020204" pitchFamily="34" charset="0"/>
              </a:rPr>
              <a:t>responsabile del sostegno logistico. </a:t>
            </a:r>
            <a:endParaRPr lang="it-IT" sz="1800" b="0" i="0" u="none" strike="noStrike" baseline="0" dirty="0" smtClean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/>
            <a:r>
              <a:rPr lang="it-IT" sz="1800" b="0" i="0" u="none" strike="noStrike" baseline="0" dirty="0" smtClean="0">
                <a:solidFill>
                  <a:srgbClr val="000000"/>
                </a:solidFill>
                <a:latin typeface="Arial" panose="020B0604020202020204" pitchFamily="34" charset="0"/>
              </a:rPr>
              <a:t>In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particolare, si occupa: </a:t>
            </a: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tramite il nucleo TRAMAT: </a:t>
            </a:r>
          </a:p>
          <a:p>
            <a:pPr lvl="1"/>
            <a:r>
              <a:rPr lang="it-IT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dei rifornimenti ai complessi dipendenti; </a:t>
            </a:r>
          </a:p>
          <a:p>
            <a:pPr lvl="1"/>
            <a:r>
              <a:rPr lang="it-IT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dell’efficienza dei mezzi; </a:t>
            </a:r>
          </a:p>
          <a:p>
            <a:pPr lvl="1"/>
            <a:r>
              <a:rPr lang="it-IT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della gestione dei carburanti e dei lubrificanti; </a:t>
            </a:r>
          </a:p>
          <a:p>
            <a:pPr lvl="1"/>
            <a:r>
              <a:rPr lang="it-IT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dell’organizzazione del traffico nell’</a:t>
            </a:r>
            <a:r>
              <a:rPr lang="it-IT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AoR</a:t>
            </a:r>
            <a:r>
              <a:rPr lang="it-IT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</a:p>
          <a:p>
            <a:pPr lvl="1"/>
            <a:endParaRPr lang="it-IT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tramite il nucleo commissariato: </a:t>
            </a:r>
          </a:p>
          <a:p>
            <a:pPr lvl="1"/>
            <a:r>
              <a:rPr lang="it-IT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della gestione dei viveri; </a:t>
            </a:r>
          </a:p>
          <a:p>
            <a:pPr lvl="1"/>
            <a:r>
              <a:rPr lang="it-IT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della confezione del vitto; </a:t>
            </a:r>
            <a:endParaRPr lang="it-IT" b="0" i="0" u="none" strike="noStrike" baseline="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vestiario</a:t>
            </a:r>
            <a:endParaRPr lang="it-IT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/>
            <a:endParaRPr lang="it-IT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tramite il nucleo sanità: </a:t>
            </a:r>
          </a:p>
          <a:p>
            <a:pPr lvl="1"/>
            <a:r>
              <a:rPr lang="it-IT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delle attività sanitarie; </a:t>
            </a:r>
          </a:p>
          <a:p>
            <a:pPr lvl="1"/>
            <a:r>
              <a:rPr lang="it-IT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delle onoranze ai caduti in guerra. </a:t>
            </a:r>
          </a:p>
          <a:p>
            <a:pPr lvl="1"/>
            <a:endParaRPr lang="it-IT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tramite il nucleo elaborazione dati: </a:t>
            </a:r>
          </a:p>
          <a:p>
            <a:pPr lvl="1"/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un nucleo elaborazione dati coordina e mantiene le apparecchiature ed i servizi di gestione dei 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hlinkClick r:id="rId5" tooltip="Dati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dati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, ovvero l'infrastruttura 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  <a:hlinkClick r:id="rId6" tooltip="Tecnologia dell'informazione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informatica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6611" y="5332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9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5B69E68A-AE68-4169-A9F9-5CEFFC08AD76}"/>
              </a:ext>
            </a:extLst>
          </p:cNvPr>
          <p:cNvSpPr txBox="1"/>
          <p:nvPr/>
        </p:nvSpPr>
        <p:spPr>
          <a:xfrm>
            <a:off x="3525131" y="400930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Ufficio Logistico - Attività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297712" y="996594"/>
            <a:ext cx="1189428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Le </a:t>
            </a: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attività logistiche sono trasversali a tutte le aree della logistica (tramat., commissariato, sanità ecc.) e rappresentano il complesso delle azioni svolte in specifici settori funzionali e comprendono: </a:t>
            </a:r>
            <a:endParaRPr lang="it-IT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approvvigionamenti;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rifornimenti;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mantenimento;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movimenti e trasporti; </a:t>
            </a:r>
          </a:p>
          <a:p>
            <a:endParaRPr lang="it-IT" sz="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attività sulle </a:t>
            </a:r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infrastrutture (in coordinazione con il Cdo alla Sede);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attività sanitarie;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latin typeface="Arial" panose="020B0604020202020204" pitchFamily="34" charset="0"/>
              </a:rPr>
              <a:t>attività per il </a:t>
            </a:r>
            <a:r>
              <a:rPr lang="it-IT" dirty="0" smtClean="0">
                <a:solidFill>
                  <a:srgbClr val="000000"/>
                </a:solidFill>
                <a:latin typeface="Arial" panose="020B0604020202020204" pitchFamily="34" charset="0"/>
              </a:rPr>
              <a:t>personale.</a:t>
            </a: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2106" y="56258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0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1564</Words>
  <Application>Microsoft Office PowerPoint</Application>
  <PresentationFormat>Personalizzato</PresentationFormat>
  <Paragraphs>182</Paragraphs>
  <Slides>16</Slides>
  <Notes>13</Notes>
  <HiddenSlides>1</HiddenSlides>
  <MMClips>15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Tema di Office</vt:lpstr>
      <vt:lpstr>Presentazione standard di PowerPoint</vt:lpstr>
      <vt:lpstr>MISSIONE E COMPITI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Makary</dc:creator>
  <cp:lastModifiedBy>Cap. Giuseppe MAKARY</cp:lastModifiedBy>
  <cp:revision>59</cp:revision>
  <dcterms:created xsi:type="dcterms:W3CDTF">2021-01-18T18:33:43Z</dcterms:created>
  <dcterms:modified xsi:type="dcterms:W3CDTF">2022-11-18T12:50:40Z</dcterms:modified>
</cp:coreProperties>
</file>